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69.xml" ContentType="application/vnd.openxmlformats-officedocument.presentationml.slide+xml"/>
  <Override PartName="/ppt/slides/slide14.xml" ContentType="application/vnd.openxmlformats-officedocument.presentationml.slide+xml"/>
  <Override PartName="/ppt/slides/slide62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68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66.xml" ContentType="application/vnd.openxmlformats-officedocument.presentationml.slide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65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Override PartName="/ppt/slides/slide64.xml" ContentType="application/vnd.openxmlformats-officedocument.presentationml.slide+xml"/>
  <Default Extension="jpeg" ContentType="image/jpeg"/>
  <Override PartName="/ppt/slides/slide47.xml" ContentType="application/vnd.openxmlformats-officedocument.presentationml.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slides/slide23.xml" ContentType="application/vnd.openxmlformats-officedocument.presentationml.slide+xml"/>
  <Override PartName="/ppt/slides/slide3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slides/slide15.xml" ContentType="application/vnd.openxmlformats-officedocument.presentationml.slide+xml"/>
  <Override PartName="/ppt/slides/slide63.xml" ContentType="application/vnd.openxmlformats-officedocument.presentationml.slide+xml"/>
  <Override PartName="/ppt/slides/slide46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334" r:id="rId2"/>
    <p:sldId id="338" r:id="rId3"/>
    <p:sldId id="333" r:id="rId4"/>
    <p:sldId id="337" r:id="rId5"/>
    <p:sldId id="335" r:id="rId6"/>
    <p:sldId id="344" r:id="rId7"/>
    <p:sldId id="336" r:id="rId8"/>
    <p:sldId id="340" r:id="rId9"/>
    <p:sldId id="332" r:id="rId10"/>
    <p:sldId id="331" r:id="rId11"/>
    <p:sldId id="339" r:id="rId12"/>
    <p:sldId id="342" r:id="rId13"/>
    <p:sldId id="343" r:id="rId14"/>
    <p:sldId id="341" r:id="rId15"/>
    <p:sldId id="345" r:id="rId16"/>
    <p:sldId id="329" r:id="rId17"/>
    <p:sldId id="330" r:id="rId18"/>
    <p:sldId id="349" r:id="rId19"/>
    <p:sldId id="351" r:id="rId20"/>
    <p:sldId id="350" r:id="rId21"/>
    <p:sldId id="348" r:id="rId22"/>
    <p:sldId id="347" r:id="rId23"/>
    <p:sldId id="346" r:id="rId24"/>
    <p:sldId id="285" r:id="rId25"/>
    <p:sldId id="286" r:id="rId26"/>
    <p:sldId id="287" r:id="rId27"/>
    <p:sldId id="288" r:id="rId28"/>
    <p:sldId id="289" r:id="rId29"/>
    <p:sldId id="290" r:id="rId30"/>
    <p:sldId id="313" r:id="rId31"/>
    <p:sldId id="314" r:id="rId32"/>
    <p:sldId id="315" r:id="rId33"/>
    <p:sldId id="291" r:id="rId34"/>
    <p:sldId id="292" r:id="rId35"/>
    <p:sldId id="293" r:id="rId36"/>
    <p:sldId id="316" r:id="rId37"/>
    <p:sldId id="317" r:id="rId38"/>
    <p:sldId id="318" r:id="rId39"/>
    <p:sldId id="319" r:id="rId40"/>
    <p:sldId id="320" r:id="rId41"/>
    <p:sldId id="321" r:id="rId42"/>
    <p:sldId id="322" r:id="rId43"/>
    <p:sldId id="323" r:id="rId44"/>
    <p:sldId id="324" r:id="rId45"/>
    <p:sldId id="325" r:id="rId46"/>
    <p:sldId id="326" r:id="rId47"/>
    <p:sldId id="327" r:id="rId48"/>
    <p:sldId id="328" r:id="rId49"/>
    <p:sldId id="294" r:id="rId50"/>
    <p:sldId id="300" r:id="rId51"/>
    <p:sldId id="296" r:id="rId52"/>
    <p:sldId id="307" r:id="rId53"/>
    <p:sldId id="309" r:id="rId54"/>
    <p:sldId id="312" r:id="rId55"/>
    <p:sldId id="310" r:id="rId56"/>
    <p:sldId id="295" r:id="rId57"/>
    <p:sldId id="305" r:id="rId58"/>
    <p:sldId id="306" r:id="rId59"/>
    <p:sldId id="308" r:id="rId60"/>
    <p:sldId id="301" r:id="rId61"/>
    <p:sldId id="298" r:id="rId62"/>
    <p:sldId id="304" r:id="rId63"/>
    <p:sldId id="302" r:id="rId64"/>
    <p:sldId id="303" r:id="rId65"/>
    <p:sldId id="297" r:id="rId66"/>
    <p:sldId id="352" r:id="rId67"/>
    <p:sldId id="354" r:id="rId68"/>
    <p:sldId id="353" r:id="rId69"/>
    <p:sldId id="355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7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7E1D3-C982-C144-BBA3-AD8DE95859F0}" type="datetimeFigureOut">
              <a:rPr lang="en-US" smtClean="0"/>
              <a:pPr/>
              <a:t>11/9/10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B8F9-12CA-CF45-8BDE-57664DA263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7E1D3-C982-C144-BBA3-AD8DE95859F0}" type="datetimeFigureOut">
              <a:rPr lang="en-US" smtClean="0"/>
              <a:pPr/>
              <a:t>11/9/10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B8F9-12CA-CF45-8BDE-57664DA263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7E1D3-C982-C144-BBA3-AD8DE95859F0}" type="datetimeFigureOut">
              <a:rPr lang="en-US" smtClean="0"/>
              <a:pPr/>
              <a:t>11/9/10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B8F9-12CA-CF45-8BDE-57664DA263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7E1D3-C982-C144-BBA3-AD8DE95859F0}" type="datetimeFigureOut">
              <a:rPr lang="en-US" smtClean="0"/>
              <a:pPr/>
              <a:t>11/9/10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B8F9-12CA-CF45-8BDE-57664DA263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7E1D3-C982-C144-BBA3-AD8DE95859F0}" type="datetimeFigureOut">
              <a:rPr lang="en-US" smtClean="0"/>
              <a:pPr/>
              <a:t>11/9/10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B8F9-12CA-CF45-8BDE-57664DA263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7E1D3-C982-C144-BBA3-AD8DE95859F0}" type="datetimeFigureOut">
              <a:rPr lang="en-US" smtClean="0"/>
              <a:pPr/>
              <a:t>11/9/10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B8F9-12CA-CF45-8BDE-57664DA263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7E1D3-C982-C144-BBA3-AD8DE95859F0}" type="datetimeFigureOut">
              <a:rPr lang="en-US" smtClean="0"/>
              <a:pPr/>
              <a:t>11/9/10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B8F9-12CA-CF45-8BDE-57664DA263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7E1D3-C982-C144-BBA3-AD8DE95859F0}" type="datetimeFigureOut">
              <a:rPr lang="en-US" smtClean="0"/>
              <a:pPr/>
              <a:t>11/9/10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B8F9-12CA-CF45-8BDE-57664DA263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7E1D3-C982-C144-BBA3-AD8DE95859F0}" type="datetimeFigureOut">
              <a:rPr lang="en-US" smtClean="0"/>
              <a:pPr/>
              <a:t>11/9/10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B8F9-12CA-CF45-8BDE-57664DA263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7E1D3-C982-C144-BBA3-AD8DE95859F0}" type="datetimeFigureOut">
              <a:rPr lang="en-US" smtClean="0"/>
              <a:pPr/>
              <a:t>11/9/10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B8F9-12CA-CF45-8BDE-57664DA263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7E1D3-C982-C144-BBA3-AD8DE95859F0}" type="datetimeFigureOut">
              <a:rPr lang="en-US" smtClean="0"/>
              <a:pPr/>
              <a:t>11/9/10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B8F9-12CA-CF45-8BDE-57664DA263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7E1D3-C982-C144-BBA3-AD8DE95859F0}" type="datetimeFigureOut">
              <a:rPr lang="en-US" smtClean="0"/>
              <a:pPr/>
              <a:t>11/9/10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FB8F9-12CA-CF45-8BDE-57664DA263D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Relationship Id="rId3" Type="http://schemas.openxmlformats.org/officeDocument/2006/relationships/image" Target="../media/image68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Relationship Id="rId3" Type="http://schemas.openxmlformats.org/officeDocument/2006/relationships/image" Target="../media/image70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3740" y="0"/>
            <a:ext cx="9510184" cy="713263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6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129040" name="Picture 16" descr="Painting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IMG_54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st-george-drag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889" y="-1"/>
            <a:ext cx="6099175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17633-st-george-and-the-dragon-paolo-uccel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2591" y="635001"/>
            <a:ext cx="10216591" cy="576386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raphael-st-george-and-the-drag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Big-Orlando-furioso-front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949" y="0"/>
            <a:ext cx="50292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6" name="Picture 5" descr="amadis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399" y="0"/>
            <a:ext cx="4190543" cy="688217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Picture 4" descr="Amadis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1494" y="0"/>
            <a:ext cx="4961265" cy="6858000"/>
          </a:xfrm>
          <a:prstGeom prst="rect">
            <a:avLst/>
          </a:prstGeom>
        </p:spPr>
      </p:pic>
      <p:pic>
        <p:nvPicPr>
          <p:cNvPr id="6" name="Picture 5" descr="Amadis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3324" y="0"/>
            <a:ext cx="476787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2290" y="1215255"/>
            <a:ext cx="3784510" cy="3084382"/>
          </a:xfrm>
        </p:spPr>
        <p:txBody>
          <a:bodyPr>
            <a:normAutofit/>
          </a:bodyPr>
          <a:lstStyle/>
          <a:p>
            <a:r>
              <a:rPr lang="es-ES_tradnl" sz="6000" b="1" i="1" dirty="0" smtClean="0">
                <a:solidFill>
                  <a:schemeClr val="bg1"/>
                </a:solidFill>
              </a:rPr>
              <a:t>Lazarillo de Tormes</a:t>
            </a:r>
            <a:br>
              <a:rPr lang="es-ES_tradnl" sz="6000" b="1" i="1" dirty="0" smtClean="0">
                <a:solidFill>
                  <a:schemeClr val="bg1"/>
                </a:solidFill>
              </a:rPr>
            </a:br>
            <a:r>
              <a:rPr lang="es-ES_tradnl" sz="6000" b="1" i="1" dirty="0" smtClean="0">
                <a:solidFill>
                  <a:schemeClr val="bg1"/>
                </a:solidFill>
              </a:rPr>
              <a:t>(1553)</a:t>
            </a:r>
            <a:endParaRPr lang="es-ES_tradnl" sz="6000" b="1" i="1" dirty="0">
              <a:solidFill>
                <a:schemeClr val="bg1"/>
              </a:solidFill>
            </a:endParaRPr>
          </a:p>
        </p:txBody>
      </p:sp>
      <p:pic>
        <p:nvPicPr>
          <p:cNvPr id="4" name="Picture 3" descr="0000029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94742" cy="686323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El_Lazarillo_de_Tormes_de_Goy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858" y="0"/>
            <a:ext cx="54038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The-Scenery-For-Valenciennes-Mystery-Play,-15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223" y="1356607"/>
            <a:ext cx="9172223" cy="476955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estatua ciego y lazaril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salamanca 24 - tor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norman-rockwell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016" y="0"/>
            <a:ext cx="4841875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2005_oliver_twist_wallpaper_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5" y="-1"/>
            <a:ext cx="9119305" cy="729544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scorial-entrada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55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02508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i="1" dirty="0" smtClean="0">
                <a:solidFill>
                  <a:schemeClr val="bg1"/>
                </a:solidFill>
              </a:rPr>
              <a:t>Juan de Herrera</a:t>
            </a:r>
            <a:endParaRPr lang="en-US" sz="6000" b="1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08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nta-teres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5176" y="5715000"/>
            <a:ext cx="5378824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“</a:t>
            </a:r>
            <a:r>
              <a:rPr lang="en-US" dirty="0" err="1" smtClean="0">
                <a:solidFill>
                  <a:schemeClr val="bg1"/>
                </a:solidFill>
              </a:rPr>
              <a:t>Herreriano</a:t>
            </a:r>
            <a:r>
              <a:rPr lang="en-US" dirty="0" smtClean="0">
                <a:solidFill>
                  <a:schemeClr val="bg1"/>
                </a:solidFill>
              </a:rPr>
              <a:t>”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alladolid_-_Catedr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5435" y="4762"/>
            <a:ext cx="10237200" cy="685323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dy_with_unicorn_by_Rafael_Sant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35" y="0"/>
            <a:ext cx="5240172" cy="68413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4271" y="2467274"/>
            <a:ext cx="2482529" cy="1143000"/>
          </a:xfrm>
        </p:spPr>
        <p:txBody>
          <a:bodyPr>
            <a:normAutofit/>
          </a:bodyPr>
          <a:lstStyle/>
          <a:p>
            <a:r>
              <a:rPr lang="en-US" sz="6000" b="1" i="1" dirty="0" smtClean="0">
                <a:solidFill>
                  <a:schemeClr val="bg1"/>
                </a:solidFill>
              </a:rPr>
              <a:t>Rafael</a:t>
            </a:r>
            <a:endParaRPr lang="en-US" sz="6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aphael0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413" y="16500"/>
            <a:ext cx="5946588" cy="71161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pagea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405" y="0"/>
            <a:ext cx="6923290" cy="688208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i="1" dirty="0" smtClean="0">
                <a:solidFill>
                  <a:schemeClr val="bg1"/>
                </a:solidFill>
              </a:rPr>
              <a:t>Juan de </a:t>
            </a:r>
            <a:r>
              <a:rPr lang="en-US" sz="6000" b="1" i="1" dirty="0" err="1" smtClean="0">
                <a:solidFill>
                  <a:schemeClr val="bg1"/>
                </a:solidFill>
              </a:rPr>
              <a:t>Juanes</a:t>
            </a:r>
            <a:endParaRPr lang="en-US" sz="6000" b="1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Juan_de_Juanes_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3950"/>
            <a:ext cx="9144000" cy="573405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JuanDeJuan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335" y="0"/>
            <a:ext cx="5400675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irgin_c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834" y="0"/>
            <a:ext cx="5403103" cy="687252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tian_(Tiziano_Vecellio)-_Alfonso_di'Avalos_Addressing_his_Troop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66" y="-1"/>
            <a:ext cx="5045822" cy="68479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6706" y="2121647"/>
            <a:ext cx="2770094" cy="1143000"/>
          </a:xfrm>
        </p:spPr>
        <p:txBody>
          <a:bodyPr>
            <a:normAutofit/>
          </a:bodyPr>
          <a:lstStyle/>
          <a:p>
            <a:r>
              <a:rPr lang="en-US" sz="6000" b="1" i="1" dirty="0" err="1" smtClean="0">
                <a:solidFill>
                  <a:schemeClr val="bg1"/>
                </a:solidFill>
              </a:rPr>
              <a:t>Tiziano</a:t>
            </a:r>
            <a:endParaRPr lang="en-US" sz="6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iziano La Vergine col coniglio_med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05558"/>
            <a:ext cx="9144000" cy="756355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IZIANO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19603"/>
            <a:ext cx="9144000" cy="8277603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9980" y="1824907"/>
            <a:ext cx="3874020" cy="2397026"/>
          </a:xfrm>
        </p:spPr>
        <p:txBody>
          <a:bodyPr>
            <a:noAutofit/>
          </a:bodyPr>
          <a:lstStyle/>
          <a:p>
            <a:r>
              <a:rPr lang="en-US" sz="6000" b="1" i="1" dirty="0" err="1" smtClean="0">
                <a:solidFill>
                  <a:schemeClr val="bg1"/>
                </a:solidFill>
              </a:rPr>
              <a:t>Fernández</a:t>
            </a:r>
            <a:r>
              <a:rPr lang="en-US" sz="6000" b="1" i="1" dirty="0" smtClean="0">
                <a:solidFill>
                  <a:schemeClr val="bg1"/>
                </a:solidFill>
              </a:rPr>
              <a:t> de </a:t>
            </a:r>
            <a:r>
              <a:rPr lang="en-US" sz="6000" b="1" i="1" dirty="0" err="1" smtClean="0">
                <a:solidFill>
                  <a:schemeClr val="bg1"/>
                </a:solidFill>
              </a:rPr>
              <a:t>Navarrete</a:t>
            </a:r>
            <a:r>
              <a:rPr lang="en-US" sz="6000" b="1" i="1" dirty="0" smtClean="0">
                <a:solidFill>
                  <a:schemeClr val="bg1"/>
                </a:solidFill>
              </a:rPr>
              <a:t/>
            </a:r>
            <a:br>
              <a:rPr lang="en-US" sz="6000" b="1" i="1" dirty="0" smtClean="0">
                <a:solidFill>
                  <a:schemeClr val="bg1"/>
                </a:solidFill>
              </a:rPr>
            </a:br>
            <a:r>
              <a:rPr lang="en-US" sz="6000" b="1" i="1" dirty="0" smtClean="0">
                <a:solidFill>
                  <a:schemeClr val="bg1"/>
                </a:solidFill>
              </a:rPr>
              <a:t>“El </a:t>
            </a:r>
            <a:r>
              <a:rPr lang="en-US" sz="6000" b="1" i="1" dirty="0" err="1" smtClean="0">
                <a:solidFill>
                  <a:schemeClr val="bg1"/>
                </a:solidFill>
              </a:rPr>
              <a:t>Mudo</a:t>
            </a:r>
            <a:r>
              <a:rPr lang="en-US" sz="6000" b="1" i="1" dirty="0" smtClean="0">
                <a:solidFill>
                  <a:schemeClr val="bg1"/>
                </a:solidFill>
              </a:rPr>
              <a:t>”</a:t>
            </a:r>
            <a:endParaRPr lang="en-US" sz="6000" b="1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9653" cy="262173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baptis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421"/>
            <a:ext cx="5269980" cy="687842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johnbap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140" y="-641912"/>
            <a:ext cx="6123780" cy="749991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artirio_de_Santiago_(Navarrete_el_Mudo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022" y="-2695005"/>
            <a:ext cx="5634503" cy="955300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7762" y="1600200"/>
            <a:ext cx="3256238" cy="2659812"/>
          </a:xfrm>
        </p:spPr>
        <p:txBody>
          <a:bodyPr>
            <a:noAutofit/>
          </a:bodyPr>
          <a:lstStyle/>
          <a:p>
            <a:r>
              <a:rPr lang="en-US" sz="6000" b="1" i="1" dirty="0" smtClean="0">
                <a:solidFill>
                  <a:schemeClr val="bg1"/>
                </a:solidFill>
              </a:rPr>
              <a:t>Alonso </a:t>
            </a:r>
            <a:r>
              <a:rPr lang="en-US" sz="6000" b="1" i="1" dirty="0" err="1" smtClean="0">
                <a:solidFill>
                  <a:schemeClr val="bg1"/>
                </a:solidFill>
              </a:rPr>
              <a:t>Sánchez</a:t>
            </a:r>
            <a:r>
              <a:rPr lang="en-US" sz="6000" b="1" i="1" dirty="0" smtClean="0">
                <a:solidFill>
                  <a:schemeClr val="bg1"/>
                </a:solidFill>
              </a:rPr>
              <a:t> </a:t>
            </a:r>
            <a:r>
              <a:rPr lang="en-US" sz="6000" b="1" i="1" dirty="0" err="1" smtClean="0">
                <a:solidFill>
                  <a:schemeClr val="bg1"/>
                </a:solidFill>
              </a:rPr>
              <a:t>Coello</a:t>
            </a:r>
            <a:endParaRPr lang="en-US" sz="6000" b="1" i="1" dirty="0">
              <a:solidFill>
                <a:schemeClr val="bg1"/>
              </a:solidFill>
            </a:endParaRPr>
          </a:p>
        </p:txBody>
      </p:sp>
      <p:pic>
        <p:nvPicPr>
          <p:cNvPr id="4" name="Picture 3" descr="1414gre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7675"/>
            <a:ext cx="6058288" cy="734567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YCT6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7446" y="0"/>
            <a:ext cx="1033869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0090502162609!Alonso_Sánchez_Coello_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710" y="-1"/>
            <a:ext cx="5461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lonso_Sánchez_Coello_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531" y="0"/>
            <a:ext cx="56832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lonso_Sánchez_Coello_001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173" y="-630346"/>
            <a:ext cx="5729474" cy="7488346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_carl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573" y="-69965"/>
            <a:ext cx="6645312" cy="692796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_jua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748" y="0"/>
            <a:ext cx="6031193" cy="7586408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0" y="1600200"/>
            <a:ext cx="4000500" cy="2310186"/>
          </a:xfrm>
        </p:spPr>
        <p:txBody>
          <a:bodyPr>
            <a:normAutofit/>
          </a:bodyPr>
          <a:lstStyle/>
          <a:p>
            <a:r>
              <a:rPr lang="en-US" sz="6000" b="1" i="1" dirty="0" smtClean="0">
                <a:solidFill>
                  <a:schemeClr val="bg1"/>
                </a:solidFill>
              </a:rPr>
              <a:t>Luis de Morales</a:t>
            </a:r>
            <a:endParaRPr lang="en-US" sz="6000" b="1" i="1" dirty="0">
              <a:solidFill>
                <a:schemeClr val="bg1"/>
              </a:solidFill>
            </a:endParaRPr>
          </a:p>
        </p:txBody>
      </p:sp>
      <p:pic>
        <p:nvPicPr>
          <p:cNvPr id="4" name="Picture 3" descr="Índice de biografías - Luis de Morales - La Sagrada Famil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́ndice de biografías - Luis de Morales - La Virgen con el niñ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476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uis_de_Morales_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349" y="0"/>
            <a:ext cx="4940630" cy="6886003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adonna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194" y="0"/>
            <a:ext cx="5024357" cy="6848812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853" y="2365079"/>
            <a:ext cx="4029947" cy="1143000"/>
          </a:xfrm>
        </p:spPr>
        <p:txBody>
          <a:bodyPr>
            <a:normAutofit/>
          </a:bodyPr>
          <a:lstStyle/>
          <a:p>
            <a:r>
              <a:rPr lang="en-US" sz="6000" b="1" i="1" dirty="0" smtClean="0">
                <a:solidFill>
                  <a:schemeClr val="bg1"/>
                </a:solidFill>
              </a:rPr>
              <a:t>El Greco</a:t>
            </a:r>
            <a:endParaRPr lang="en-US" sz="6000" b="1" i="1" dirty="0">
              <a:solidFill>
                <a:schemeClr val="bg1"/>
              </a:solidFill>
            </a:endParaRPr>
          </a:p>
        </p:txBody>
      </p:sp>
      <p:pic>
        <p:nvPicPr>
          <p:cNvPr id="4" name="Picture 3" descr="11607-the-disrobing-of-christ-el-espolio-el-gre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120" y="-1"/>
            <a:ext cx="3970733" cy="682986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204800362_1d6b5b4cb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556" y="0"/>
            <a:ext cx="750328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781-the-adoration-of-the-shepherds-el-gre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673" y="24922"/>
            <a:ext cx="4632512" cy="6833078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701-the-crucifixion-el-gre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090" y="-5917"/>
            <a:ext cx="3673510" cy="6863917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lGrecoespoli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313" y="0"/>
            <a:ext cx="4035333" cy="683536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oly-trinit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710" y="0"/>
            <a:ext cx="4469108" cy="78344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outhernchristiansdefe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0" y="0"/>
            <a:ext cx="4238625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entecostElGRECO16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722" y="-1"/>
            <a:ext cx="3216275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640-the-holy-family-el-gre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687" y="0"/>
            <a:ext cx="5695634" cy="6844755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l_Greco_0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527" y="0"/>
            <a:ext cx="4257675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ElGre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117" y="-1011892"/>
            <a:ext cx="6379882" cy="8144531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eco.st-martin-begga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809" y="8003"/>
            <a:ext cx="3613060" cy="68499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DivineComedyFres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9919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375449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7294" y="0"/>
            <a:ext cx="1050073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777-view-and-plan-of-toledo-el-gre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22" y="870431"/>
            <a:ext cx="9158422" cy="5255732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l_greco_-_the_burial_of_the_count_of_orga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373" y="0"/>
            <a:ext cx="55975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ndeOrgazGreco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236" y="-1"/>
            <a:ext cx="6034880" cy="6927539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ndeOrgazGreco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606794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725-portrait-of-a-man-el-gre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891" y="0"/>
            <a:ext cx="6093617" cy="6836277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rmaphroditus_Asleep_Greek_Art.jpg"/>
          <p:cNvPicPr>
            <a:picLocks noChangeAspect="1"/>
          </p:cNvPicPr>
          <p:nvPr/>
        </p:nvPicPr>
        <p:blipFill>
          <a:blip r:embed="rId2">
            <a:lum bright="-35000"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8973" y="1488346"/>
            <a:ext cx="4207827" cy="3029764"/>
          </a:xfrm>
        </p:spPr>
        <p:txBody>
          <a:bodyPr>
            <a:noAutofit/>
          </a:bodyPr>
          <a:lstStyle/>
          <a:p>
            <a:r>
              <a:rPr lang="es-ES_tradnl" sz="6000" b="1" i="1" dirty="0" smtClean="0">
                <a:solidFill>
                  <a:schemeClr val="bg1"/>
                </a:solidFill>
              </a:rPr>
              <a:t>Juan </a:t>
            </a:r>
            <a:r>
              <a:rPr lang="es-ES_tradnl" sz="6000" b="1" i="1" dirty="0" err="1" smtClean="0">
                <a:solidFill>
                  <a:schemeClr val="bg1"/>
                </a:solidFill>
              </a:rPr>
              <a:t>Bosc</a:t>
            </a:r>
            <a:r>
              <a:rPr lang="es-ES_tradnl" sz="6000" b="1" i="1" dirty="0" err="1" smtClean="0">
                <a:solidFill>
                  <a:schemeClr val="bg1"/>
                </a:solidFill>
              </a:rPr>
              <a:t>án</a:t>
            </a:r>
            <a:r>
              <a:rPr lang="es-ES_tradnl" sz="6000" b="1" i="1" dirty="0" smtClean="0">
                <a:solidFill>
                  <a:schemeClr val="bg1"/>
                </a:solidFill>
              </a:rPr>
              <a:t/>
            </a:r>
            <a:br>
              <a:rPr lang="es-ES_tradnl" sz="6000" b="1" i="1" dirty="0" smtClean="0">
                <a:solidFill>
                  <a:schemeClr val="bg1"/>
                </a:solidFill>
              </a:rPr>
            </a:br>
            <a:r>
              <a:rPr lang="es-ES_tradnl" sz="4000" b="1" i="1" dirty="0" smtClean="0">
                <a:solidFill>
                  <a:schemeClr val="bg1"/>
                </a:solidFill>
              </a:rPr>
              <a:t>(¿1493? </a:t>
            </a:r>
            <a:r>
              <a:rPr lang="es-ES_tradnl" sz="4000" b="1" i="1" dirty="0" err="1" smtClean="0">
                <a:solidFill>
                  <a:schemeClr val="bg1"/>
                </a:solidFill>
              </a:rPr>
              <a:t>–</a:t>
            </a:r>
            <a:r>
              <a:rPr lang="es-ES_tradnl" sz="4000" b="1" i="1" dirty="0" smtClean="0">
                <a:solidFill>
                  <a:schemeClr val="bg1"/>
                </a:solidFill>
              </a:rPr>
              <a:t> 1542)</a:t>
            </a:r>
            <a:endParaRPr lang="es-ES_tradnl" sz="4000" b="1" i="1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6" name="Picture 5" descr=":::::Garcilaso._Foto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091" y="777988"/>
            <a:ext cx="4021773" cy="53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rmaphroditus_Asleep_Greek_Art.jpg"/>
          <p:cNvPicPr>
            <a:picLocks noChangeAspect="1"/>
          </p:cNvPicPr>
          <p:nvPr/>
        </p:nvPicPr>
        <p:blipFill>
          <a:blip r:embed="rId2">
            <a:lum bright="-35000"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8973" y="1488346"/>
            <a:ext cx="4207827" cy="3029764"/>
          </a:xfrm>
        </p:spPr>
        <p:txBody>
          <a:bodyPr>
            <a:noAutofit/>
          </a:bodyPr>
          <a:lstStyle/>
          <a:p>
            <a:r>
              <a:rPr lang="es-ES_tradnl" sz="6000" b="1" i="1" dirty="0" smtClean="0">
                <a:solidFill>
                  <a:schemeClr val="bg1"/>
                </a:solidFill>
              </a:rPr>
              <a:t>Juan </a:t>
            </a:r>
            <a:r>
              <a:rPr lang="es-ES_tradnl" sz="6000" b="1" i="1" dirty="0" err="1" smtClean="0">
                <a:solidFill>
                  <a:schemeClr val="bg1"/>
                </a:solidFill>
              </a:rPr>
              <a:t>Bosc</a:t>
            </a:r>
            <a:r>
              <a:rPr lang="es-ES_tradnl" sz="6000" b="1" i="1" dirty="0" err="1" smtClean="0">
                <a:solidFill>
                  <a:schemeClr val="bg1"/>
                </a:solidFill>
              </a:rPr>
              <a:t>án</a:t>
            </a:r>
            <a:r>
              <a:rPr lang="es-ES_tradnl" sz="6000" b="1" i="1" dirty="0" smtClean="0">
                <a:solidFill>
                  <a:schemeClr val="bg1"/>
                </a:solidFill>
              </a:rPr>
              <a:t/>
            </a:r>
            <a:br>
              <a:rPr lang="es-ES_tradnl" sz="6000" b="1" i="1" dirty="0" smtClean="0">
                <a:solidFill>
                  <a:schemeClr val="bg1"/>
                </a:solidFill>
              </a:rPr>
            </a:br>
            <a:r>
              <a:rPr lang="es-ES_tradnl" sz="4000" b="1" i="1" dirty="0" smtClean="0">
                <a:solidFill>
                  <a:schemeClr val="bg1"/>
                </a:solidFill>
              </a:rPr>
              <a:t>(¿1493? </a:t>
            </a:r>
            <a:r>
              <a:rPr lang="es-ES_tradnl" sz="4000" b="1" i="1" dirty="0" err="1" smtClean="0">
                <a:solidFill>
                  <a:schemeClr val="bg1"/>
                </a:solidFill>
              </a:rPr>
              <a:t>–</a:t>
            </a:r>
            <a:r>
              <a:rPr lang="es-ES_tradnl" sz="4000" b="1" i="1" dirty="0" smtClean="0">
                <a:solidFill>
                  <a:schemeClr val="bg1"/>
                </a:solidFill>
              </a:rPr>
              <a:t> 1542)</a:t>
            </a:r>
            <a:endParaRPr lang="es-ES_tradnl" sz="4000" b="1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8639"/>
            <a:ext cx="4704543" cy="609836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-ES_tradnl" sz="2000" b="1" dirty="0" smtClean="0">
                <a:solidFill>
                  <a:schemeClr val="bg1"/>
                </a:solidFill>
              </a:rPr>
              <a:t>Soneto LXI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s-ES_tradnl" sz="2000" b="1" dirty="0" smtClean="0">
                <a:solidFill>
                  <a:schemeClr val="bg1"/>
                </a:solidFill>
              </a:rPr>
              <a:t> 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s-ES_tradnl" sz="2000" b="1" dirty="0" smtClean="0">
                <a:solidFill>
                  <a:schemeClr val="bg1"/>
                </a:solidFill>
              </a:rPr>
              <a:t>Dulce soñar y dulce congojarme,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s-ES_tradnl" sz="2000" b="1" dirty="0" smtClean="0">
                <a:solidFill>
                  <a:schemeClr val="bg1"/>
                </a:solidFill>
              </a:rPr>
              <a:t>cuando estaba soñando que soñaba;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s-ES_tradnl" sz="2000" b="1" dirty="0" smtClean="0">
                <a:solidFill>
                  <a:schemeClr val="bg1"/>
                </a:solidFill>
              </a:rPr>
              <a:t>dulce gozar con lo que me engañaba,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s-ES_tradnl" sz="2000" b="1" dirty="0" smtClean="0">
                <a:solidFill>
                  <a:schemeClr val="bg1"/>
                </a:solidFill>
              </a:rPr>
              <a:t>si un poco más durara el engañarme;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s-ES_tradnl" sz="2000" b="1" dirty="0" smtClean="0">
                <a:solidFill>
                  <a:schemeClr val="bg1"/>
                </a:solidFill>
              </a:rPr>
              <a:t> 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s-ES_tradnl" sz="2000" b="1" dirty="0" smtClean="0">
                <a:solidFill>
                  <a:schemeClr val="bg1"/>
                </a:solidFill>
              </a:rPr>
              <a:t>dulce no estar en mí, que figurarme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s-ES_tradnl" sz="2000" b="1" dirty="0" smtClean="0">
                <a:solidFill>
                  <a:schemeClr val="bg1"/>
                </a:solidFill>
              </a:rPr>
              <a:t>podía cuanto bien yo deseaba;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s-ES_tradnl" sz="2000" b="1" dirty="0" smtClean="0">
                <a:solidFill>
                  <a:schemeClr val="bg1"/>
                </a:solidFill>
              </a:rPr>
              <a:t>dulce placer, aunque me importunaba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s-ES_tradnl" sz="2000" b="1" dirty="0" smtClean="0">
                <a:solidFill>
                  <a:schemeClr val="bg1"/>
                </a:solidFill>
              </a:rPr>
              <a:t>que alguna vez llegaba a despertarme: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s-ES_tradnl" sz="2000" b="1" dirty="0" smtClean="0">
                <a:solidFill>
                  <a:schemeClr val="bg1"/>
                </a:solidFill>
              </a:rPr>
              <a:t> 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s-ES_tradnl" sz="2000" b="1" dirty="0" smtClean="0">
                <a:solidFill>
                  <a:schemeClr val="bg1"/>
                </a:solidFill>
              </a:rPr>
              <a:t>¡</a:t>
            </a:r>
            <a:r>
              <a:rPr lang="es-ES_tradnl" sz="2000" b="1" dirty="0" err="1" smtClean="0">
                <a:solidFill>
                  <a:schemeClr val="bg1"/>
                </a:solidFill>
              </a:rPr>
              <a:t>oh</a:t>
            </a:r>
            <a:r>
              <a:rPr lang="es-ES_tradnl" sz="2000" b="1" dirty="0" smtClean="0">
                <a:solidFill>
                  <a:schemeClr val="bg1"/>
                </a:solidFill>
              </a:rPr>
              <a:t> sueño, cuánto más leve y sabroso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s-ES_tradnl" sz="2000" b="1" dirty="0" smtClean="0">
                <a:solidFill>
                  <a:schemeClr val="bg1"/>
                </a:solidFill>
              </a:rPr>
              <a:t>me fueras si vinieras tan pesado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s-ES_tradnl" sz="2000" b="1" dirty="0" smtClean="0">
                <a:solidFill>
                  <a:schemeClr val="bg1"/>
                </a:solidFill>
              </a:rPr>
              <a:t>que asentaras en mí con más reposo!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s-ES_tradnl" sz="2000" b="1" dirty="0" smtClean="0">
                <a:solidFill>
                  <a:schemeClr val="bg1"/>
                </a:solidFill>
              </a:rPr>
              <a:t> 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s-ES_tradnl" sz="2000" b="1" dirty="0" smtClean="0">
                <a:solidFill>
                  <a:schemeClr val="bg1"/>
                </a:solidFill>
              </a:rPr>
              <a:t>Durmiendo, en fin, fui bienaventurado,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s-ES_tradnl" sz="2000" b="1" dirty="0" smtClean="0">
                <a:solidFill>
                  <a:schemeClr val="bg1"/>
                </a:solidFill>
              </a:rPr>
              <a:t>y es justo en la mentira ser dichoso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s-ES_tradnl" sz="2000" b="1" dirty="0" smtClean="0">
                <a:solidFill>
                  <a:schemeClr val="bg1"/>
                </a:solidFill>
              </a:rPr>
              <a:t>quien siempre en la verdad fue desdichado.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buNone/>
            </a:pPr>
            <a:endParaRPr lang="es-ES_tradnl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d-rose.jpg"/>
          <p:cNvPicPr>
            <a:picLocks noChangeAspect="1"/>
          </p:cNvPicPr>
          <p:nvPr/>
        </p:nvPicPr>
        <p:blipFill>
          <a:blip r:embed="rId2">
            <a:lum bright="-2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639" y="1905000"/>
            <a:ext cx="4207827" cy="3029764"/>
          </a:xfrm>
        </p:spPr>
        <p:txBody>
          <a:bodyPr>
            <a:noAutofit/>
          </a:bodyPr>
          <a:lstStyle/>
          <a:p>
            <a:r>
              <a:rPr lang="es-ES_tradnl" sz="6000" b="1" i="1" dirty="0" smtClean="0">
                <a:solidFill>
                  <a:schemeClr val="bg1"/>
                </a:solidFill>
              </a:rPr>
              <a:t>Garcilaso de la Vega</a:t>
            </a:r>
            <a:br>
              <a:rPr lang="es-ES_tradnl" sz="6000" b="1" i="1" dirty="0" smtClean="0">
                <a:solidFill>
                  <a:schemeClr val="bg1"/>
                </a:solidFill>
              </a:rPr>
            </a:br>
            <a:r>
              <a:rPr lang="es-ES_tradnl" sz="4000" b="1" i="1" dirty="0" smtClean="0">
                <a:solidFill>
                  <a:schemeClr val="bg1"/>
                </a:solidFill>
              </a:rPr>
              <a:t>(1501-1536)</a:t>
            </a:r>
            <a:endParaRPr lang="es-ES_tradnl" sz="4000" b="1" i="1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6" name="Picture 5" descr=":::::0,,3_148994802_165,00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2142" y="488703"/>
            <a:ext cx="4028344" cy="563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d-rose.jpg"/>
          <p:cNvPicPr>
            <a:picLocks noChangeAspect="1"/>
          </p:cNvPicPr>
          <p:nvPr/>
        </p:nvPicPr>
        <p:blipFill>
          <a:blip r:embed="rId2">
            <a:lum bright="-2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639" y="1905000"/>
            <a:ext cx="4207827" cy="3029764"/>
          </a:xfrm>
        </p:spPr>
        <p:txBody>
          <a:bodyPr>
            <a:noAutofit/>
          </a:bodyPr>
          <a:lstStyle/>
          <a:p>
            <a:r>
              <a:rPr lang="es-ES_tradnl" sz="6000" b="1" i="1" dirty="0" smtClean="0">
                <a:solidFill>
                  <a:schemeClr val="bg1"/>
                </a:solidFill>
              </a:rPr>
              <a:t>Garcilaso de la Vega</a:t>
            </a:r>
            <a:br>
              <a:rPr lang="es-ES_tradnl" sz="6000" b="1" i="1" dirty="0" smtClean="0">
                <a:solidFill>
                  <a:schemeClr val="bg1"/>
                </a:solidFill>
              </a:rPr>
            </a:br>
            <a:r>
              <a:rPr lang="es-ES_tradnl" sz="4000" b="1" i="1" dirty="0" smtClean="0">
                <a:solidFill>
                  <a:schemeClr val="bg1"/>
                </a:solidFill>
              </a:rPr>
              <a:t>(1501-1536)</a:t>
            </a:r>
            <a:endParaRPr lang="es-ES_tradnl" sz="4000" b="1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91964"/>
            <a:ext cx="4704543" cy="519610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-ES_tradnl" sz="2000" b="1" dirty="0" smtClean="0">
                <a:solidFill>
                  <a:schemeClr val="bg1"/>
                </a:solidFill>
              </a:rPr>
              <a:t>Soneto XXIII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s-ES_tradnl" sz="2000" b="1" dirty="0" smtClean="0">
                <a:solidFill>
                  <a:schemeClr val="bg1"/>
                </a:solidFill>
              </a:rPr>
              <a:t> 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s-ES_tradnl" sz="2000" b="1" dirty="0" smtClean="0">
                <a:solidFill>
                  <a:schemeClr val="bg1"/>
                </a:solidFill>
              </a:rPr>
              <a:t>En </a:t>
            </a:r>
            <a:r>
              <a:rPr lang="es-ES_tradnl" sz="2000" b="1" dirty="0" smtClean="0">
                <a:solidFill>
                  <a:schemeClr val="bg1"/>
                </a:solidFill>
              </a:rPr>
              <a:t>tanto que de rosa y azucena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s-ES_tradnl" sz="2000" b="1" dirty="0" smtClean="0">
                <a:solidFill>
                  <a:schemeClr val="bg1"/>
                </a:solidFill>
              </a:rPr>
              <a:t>se </a:t>
            </a:r>
            <a:r>
              <a:rPr lang="es-ES_tradnl" sz="2000" b="1" dirty="0" smtClean="0">
                <a:solidFill>
                  <a:schemeClr val="bg1"/>
                </a:solidFill>
              </a:rPr>
              <a:t>muestra la color en vuestro gesto,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s-ES_tradnl" sz="2000" b="1" dirty="0" smtClean="0">
                <a:solidFill>
                  <a:schemeClr val="bg1"/>
                </a:solidFill>
              </a:rPr>
              <a:t>y </a:t>
            </a:r>
            <a:r>
              <a:rPr lang="es-ES_tradnl" sz="2000" b="1" dirty="0" smtClean="0">
                <a:solidFill>
                  <a:schemeClr val="bg1"/>
                </a:solidFill>
              </a:rPr>
              <a:t>que vuestro mirar ardiente, honesto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s-ES_tradnl" sz="2000" b="1" dirty="0" smtClean="0">
                <a:solidFill>
                  <a:schemeClr val="bg1"/>
                </a:solidFill>
              </a:rPr>
              <a:t>enciende </a:t>
            </a:r>
            <a:r>
              <a:rPr lang="es-ES_tradnl" sz="2000" b="1" dirty="0" smtClean="0">
                <a:solidFill>
                  <a:schemeClr val="bg1"/>
                </a:solidFill>
              </a:rPr>
              <a:t>el corazón y lo refrena;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s-ES_tradnl" sz="2000" b="1" dirty="0" smtClean="0">
                <a:solidFill>
                  <a:schemeClr val="bg1"/>
                </a:solidFill>
              </a:rPr>
              <a:t> 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s-ES_tradnl" sz="2000" b="1" dirty="0" smtClean="0">
                <a:solidFill>
                  <a:schemeClr val="bg1"/>
                </a:solidFill>
              </a:rPr>
              <a:t>y </a:t>
            </a:r>
            <a:r>
              <a:rPr lang="es-ES_tradnl" sz="2000" b="1" dirty="0" smtClean="0">
                <a:solidFill>
                  <a:schemeClr val="bg1"/>
                </a:solidFill>
              </a:rPr>
              <a:t>en tanto que el cabello, que en la </a:t>
            </a:r>
            <a:r>
              <a:rPr lang="es-ES_tradnl" sz="2000" b="1" dirty="0" smtClean="0">
                <a:solidFill>
                  <a:schemeClr val="bg1"/>
                </a:solidFill>
              </a:rPr>
              <a:t>vena</a:t>
            </a:r>
            <a:endParaRPr lang="es-ES_tradnl" sz="20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s-ES_tradnl" sz="2000" b="1" dirty="0" smtClean="0">
                <a:solidFill>
                  <a:schemeClr val="bg1"/>
                </a:solidFill>
              </a:rPr>
              <a:t>del </a:t>
            </a:r>
            <a:r>
              <a:rPr lang="es-ES_tradnl" sz="2000" b="1" dirty="0" smtClean="0">
                <a:solidFill>
                  <a:schemeClr val="bg1"/>
                </a:solidFill>
              </a:rPr>
              <a:t>oro se escogió, con vuelo presto</a:t>
            </a:r>
            <a:r>
              <a:rPr lang="es-ES_tradnl" sz="2000" b="1" dirty="0" smtClean="0">
                <a:solidFill>
                  <a:schemeClr val="bg1"/>
                </a:solidFill>
              </a:rPr>
              <a:t>,</a:t>
            </a:r>
            <a:endParaRPr lang="es-ES_tradnl" sz="20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s-ES_tradnl" sz="2000" b="1" dirty="0" smtClean="0">
                <a:solidFill>
                  <a:schemeClr val="bg1"/>
                </a:solidFill>
              </a:rPr>
              <a:t>por </a:t>
            </a:r>
            <a:r>
              <a:rPr lang="es-ES_tradnl" sz="2000" b="1" dirty="0" smtClean="0">
                <a:solidFill>
                  <a:schemeClr val="bg1"/>
                </a:solidFill>
              </a:rPr>
              <a:t>el hermoso cuello blanco, enhiesto</a:t>
            </a:r>
            <a:r>
              <a:rPr lang="es-ES_tradnl" sz="2000" b="1" dirty="0" smtClean="0">
                <a:solidFill>
                  <a:schemeClr val="bg1"/>
                </a:solidFill>
              </a:rPr>
              <a:t>,</a:t>
            </a:r>
            <a:endParaRPr lang="es-ES_tradnl" sz="20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s-ES_tradnl" sz="2000" b="1" dirty="0" smtClean="0">
                <a:solidFill>
                  <a:schemeClr val="bg1"/>
                </a:solidFill>
              </a:rPr>
              <a:t>el </a:t>
            </a:r>
            <a:r>
              <a:rPr lang="es-ES_tradnl" sz="2000" b="1" dirty="0" smtClean="0">
                <a:solidFill>
                  <a:schemeClr val="bg1"/>
                </a:solidFill>
              </a:rPr>
              <a:t>viento mueve, esparce y desordena;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s-ES_tradnl" sz="2000" b="1" dirty="0" smtClean="0">
                <a:solidFill>
                  <a:schemeClr val="bg1"/>
                </a:solidFill>
              </a:rPr>
              <a:t> 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s-ES_tradnl" sz="2000" b="1" dirty="0" smtClean="0">
                <a:solidFill>
                  <a:schemeClr val="bg1"/>
                </a:solidFill>
              </a:rPr>
              <a:t>coged </a:t>
            </a:r>
            <a:r>
              <a:rPr lang="es-ES_tradnl" sz="2000" b="1" dirty="0" smtClean="0">
                <a:solidFill>
                  <a:schemeClr val="bg1"/>
                </a:solidFill>
              </a:rPr>
              <a:t>de vuestra alegre primavera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s-ES_tradnl" sz="2000" b="1" dirty="0" smtClean="0">
                <a:solidFill>
                  <a:schemeClr val="bg1"/>
                </a:solidFill>
              </a:rPr>
              <a:t>el </a:t>
            </a:r>
            <a:r>
              <a:rPr lang="es-ES_tradnl" sz="2000" b="1" dirty="0" smtClean="0">
                <a:solidFill>
                  <a:schemeClr val="bg1"/>
                </a:solidFill>
              </a:rPr>
              <a:t>dulce fruto, antes que el tiempo</a:t>
            </a:r>
            <a:r>
              <a:rPr lang="es-ES_tradnl" sz="2000" b="1" dirty="0" smtClean="0">
                <a:solidFill>
                  <a:schemeClr val="bg1"/>
                </a:solidFill>
              </a:rPr>
              <a:t> airado</a:t>
            </a:r>
          </a:p>
          <a:p>
            <a:pPr>
              <a:spcBef>
                <a:spcPts val="0"/>
              </a:spcBef>
              <a:buNone/>
            </a:pPr>
            <a:r>
              <a:rPr lang="es-ES_tradnl" sz="2000" b="1" dirty="0" smtClean="0">
                <a:solidFill>
                  <a:schemeClr val="bg1"/>
                </a:solidFill>
              </a:rPr>
              <a:t>cubra </a:t>
            </a:r>
            <a:r>
              <a:rPr lang="es-ES_tradnl" sz="2000" b="1" dirty="0" smtClean="0">
                <a:solidFill>
                  <a:schemeClr val="bg1"/>
                </a:solidFill>
              </a:rPr>
              <a:t>de nieve la hermosa cumbre.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s-ES_tradnl" sz="2000" b="1" dirty="0" smtClean="0">
                <a:solidFill>
                  <a:schemeClr val="bg1"/>
                </a:solidFill>
              </a:rPr>
              <a:t> 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s-ES_tradnl" sz="2000" b="1" dirty="0" smtClean="0">
                <a:solidFill>
                  <a:schemeClr val="bg1"/>
                </a:solidFill>
              </a:rPr>
              <a:t>Marchitará </a:t>
            </a:r>
            <a:r>
              <a:rPr lang="es-ES_tradnl" sz="2000" b="1" dirty="0" smtClean="0">
                <a:solidFill>
                  <a:schemeClr val="bg1"/>
                </a:solidFill>
              </a:rPr>
              <a:t>la rosa el viento </a:t>
            </a:r>
            <a:r>
              <a:rPr lang="es-ES_tradnl" sz="2000" b="1" dirty="0" smtClean="0">
                <a:solidFill>
                  <a:schemeClr val="bg1"/>
                </a:solidFill>
              </a:rPr>
              <a:t>helado,</a:t>
            </a:r>
          </a:p>
          <a:p>
            <a:pPr>
              <a:spcBef>
                <a:spcPts val="0"/>
              </a:spcBef>
              <a:buNone/>
            </a:pPr>
            <a:r>
              <a:rPr lang="es-ES_tradnl" sz="2000" b="1" dirty="0" smtClean="0">
                <a:solidFill>
                  <a:schemeClr val="bg1"/>
                </a:solidFill>
              </a:rPr>
              <a:t>todo </a:t>
            </a:r>
            <a:r>
              <a:rPr lang="es-ES_tradnl" sz="2000" b="1" dirty="0" smtClean="0">
                <a:solidFill>
                  <a:schemeClr val="bg1"/>
                </a:solidFill>
              </a:rPr>
              <a:t>lo mudará la edad ligera</a:t>
            </a:r>
            <a:r>
              <a:rPr lang="es-ES_tradnl" sz="2000" b="1" dirty="0" smtClean="0">
                <a:solidFill>
                  <a:schemeClr val="bg1"/>
                </a:solidFill>
              </a:rPr>
              <a:t>,</a:t>
            </a:r>
            <a:endParaRPr lang="es-ES_tradnl" sz="20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s-ES_tradnl" sz="2000" b="1" dirty="0" smtClean="0">
                <a:solidFill>
                  <a:schemeClr val="bg1"/>
                </a:solidFill>
              </a:rPr>
              <a:t>por </a:t>
            </a:r>
            <a:r>
              <a:rPr lang="es-ES_tradnl" sz="2000" b="1" dirty="0" smtClean="0">
                <a:solidFill>
                  <a:schemeClr val="bg1"/>
                </a:solidFill>
              </a:rPr>
              <a:t>no hacer mudanza en su costumbre.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buNone/>
            </a:pPr>
            <a:endParaRPr lang="es-ES_tradnl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528px-ChesterMysteryPlay_300dp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885" y="-14628"/>
            <a:ext cx="6049344" cy="687262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opening-of-macys-thanksgiving-day-para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638"/>
            <a:ext cx="9144000" cy="60547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Picture 4" descr="spiderm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296</Words>
  <Application>Microsoft Macintosh PowerPoint</Application>
  <PresentationFormat>On-screen Show (4:3)</PresentationFormat>
  <Paragraphs>52</Paragraphs>
  <Slides>69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Lazarillo de Tormes (1553)</vt:lpstr>
      <vt:lpstr>Slide 19</vt:lpstr>
      <vt:lpstr>Slide 20</vt:lpstr>
      <vt:lpstr>Slide 21</vt:lpstr>
      <vt:lpstr>Slide 22</vt:lpstr>
      <vt:lpstr>Slide 23</vt:lpstr>
      <vt:lpstr>Juan de Herrera</vt:lpstr>
      <vt:lpstr>Slide 25</vt:lpstr>
      <vt:lpstr>“Herreriano”</vt:lpstr>
      <vt:lpstr>Slide 27</vt:lpstr>
      <vt:lpstr>Rafael</vt:lpstr>
      <vt:lpstr>Slide 29</vt:lpstr>
      <vt:lpstr>Juan de Juanes</vt:lpstr>
      <vt:lpstr>Slide 31</vt:lpstr>
      <vt:lpstr>Slide 32</vt:lpstr>
      <vt:lpstr>Tiziano</vt:lpstr>
      <vt:lpstr>Slide 34</vt:lpstr>
      <vt:lpstr>Slide 35</vt:lpstr>
      <vt:lpstr>Fernández de Navarrete “El Mudo”</vt:lpstr>
      <vt:lpstr>Slide 37</vt:lpstr>
      <vt:lpstr>Slide 38</vt:lpstr>
      <vt:lpstr>Alonso Sánchez Coello</vt:lpstr>
      <vt:lpstr>Slide 40</vt:lpstr>
      <vt:lpstr>Slide 41</vt:lpstr>
      <vt:lpstr>Slide 42</vt:lpstr>
      <vt:lpstr>Slide 43</vt:lpstr>
      <vt:lpstr>Slide 44</vt:lpstr>
      <vt:lpstr>Luis de Morales</vt:lpstr>
      <vt:lpstr>Slide 46</vt:lpstr>
      <vt:lpstr>Slide 47</vt:lpstr>
      <vt:lpstr>Slide 48</vt:lpstr>
      <vt:lpstr>El Greco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Juan Boscán (¿1493? – 1542)</vt:lpstr>
      <vt:lpstr>Juan Boscán (¿1493? – 1542)</vt:lpstr>
      <vt:lpstr>Garcilaso de la Vega (1501-1536)</vt:lpstr>
      <vt:lpstr>Garcilaso de la Vega (1501-1536)</vt:lpstr>
    </vt:vector>
  </TitlesOfParts>
  <Company>GVSU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Jason Yancey</dc:creator>
  <cp:lastModifiedBy>Jason Yancey</cp:lastModifiedBy>
  <cp:revision>10</cp:revision>
  <dcterms:created xsi:type="dcterms:W3CDTF">2010-11-09T19:03:24Z</dcterms:created>
  <dcterms:modified xsi:type="dcterms:W3CDTF">2010-11-09T19:50:35Z</dcterms:modified>
</cp:coreProperties>
</file>