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2" r:id="rId2"/>
    <p:sldId id="277" r:id="rId3"/>
    <p:sldId id="274" r:id="rId4"/>
    <p:sldId id="256" r:id="rId5"/>
    <p:sldId id="265" r:id="rId6"/>
    <p:sldId id="264" r:id="rId7"/>
    <p:sldId id="270" r:id="rId8"/>
    <p:sldId id="299" r:id="rId9"/>
    <p:sldId id="302" r:id="rId10"/>
    <p:sldId id="297" r:id="rId11"/>
    <p:sldId id="300" r:id="rId12"/>
    <p:sldId id="317" r:id="rId13"/>
    <p:sldId id="315" r:id="rId14"/>
    <p:sldId id="318" r:id="rId15"/>
    <p:sldId id="320" r:id="rId16"/>
    <p:sldId id="322" r:id="rId17"/>
    <p:sldId id="321" r:id="rId18"/>
    <p:sldId id="319" r:id="rId19"/>
    <p:sldId id="303" r:id="rId20"/>
    <p:sldId id="313" r:id="rId21"/>
    <p:sldId id="301" r:id="rId22"/>
    <p:sldId id="307" r:id="rId23"/>
    <p:sldId id="310" r:id="rId24"/>
    <p:sldId id="305" r:id="rId25"/>
    <p:sldId id="306" r:id="rId26"/>
    <p:sldId id="314" r:id="rId27"/>
    <p:sldId id="312" r:id="rId28"/>
    <p:sldId id="316" r:id="rId29"/>
    <p:sldId id="308" r:id="rId30"/>
    <p:sldId id="311" r:id="rId31"/>
    <p:sldId id="309" r:id="rId32"/>
    <p:sldId id="304" r:id="rId33"/>
    <p:sldId id="293" r:id="rId34"/>
    <p:sldId id="295" r:id="rId35"/>
    <p:sldId id="296" r:id="rId36"/>
    <p:sldId id="294" r:id="rId37"/>
    <p:sldId id="292" r:id="rId38"/>
    <p:sldId id="289" r:id="rId39"/>
    <p:sldId id="290" r:id="rId40"/>
    <p:sldId id="291" r:id="rId41"/>
    <p:sldId id="287" r:id="rId42"/>
    <p:sldId id="288" r:id="rId43"/>
    <p:sldId id="327" r:id="rId44"/>
    <p:sldId id="324" r:id="rId45"/>
    <p:sldId id="326" r:id="rId46"/>
    <p:sldId id="323" r:id="rId47"/>
    <p:sldId id="32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48B9-4160-F64B-A3AC-BFB9DB3D780A}" type="datetimeFigureOut">
              <a:rPr lang="en-US" smtClean="0"/>
              <a:pPr/>
              <a:t>11/11/10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137BE-F6E5-F64E-BECB-F24FA107E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co-pear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139" y="0"/>
            <a:ext cx="97661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mapa-barrio-letr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28" y="0"/>
            <a:ext cx="4949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letr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3024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Calle_Cerva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" y="0"/>
            <a:ext cx="91461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485070001ClBacf_f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PICT01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228713986cSHAKQ_f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casa Lope de Ve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-3273"/>
            <a:ext cx="4938889" cy="68184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lope-de-vega-6-jardin-de-la-casa-de-lope-de-vega-cervantesvirtua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68" y="-33389"/>
            <a:ext cx="4680402" cy="68913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IMG_07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41" y="44636"/>
            <a:ext cx="5112103" cy="68133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va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0321"/>
            <a:ext cx="6652931" cy="9676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071" y="1611237"/>
            <a:ext cx="4084929" cy="4217710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bg1"/>
                </a:solidFill>
              </a:rPr>
              <a:t>Miguel de Cervantes</a:t>
            </a:r>
            <a:br>
              <a:rPr lang="en-US" sz="5400" b="1" i="1" dirty="0" smtClean="0">
                <a:solidFill>
                  <a:schemeClr val="bg1"/>
                </a:solidFill>
              </a:rPr>
            </a:br>
            <a:r>
              <a:rPr lang="en-US" sz="5400" b="1" i="1" dirty="0" smtClean="0">
                <a:solidFill>
                  <a:schemeClr val="bg1"/>
                </a:solidFill>
              </a:rPr>
              <a:t>(1547-1616)</a:t>
            </a:r>
            <a:endParaRPr lang="en-US" sz="5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a-tere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76" y="5715000"/>
            <a:ext cx="5378824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</a:rPr>
              <a:t>“</a:t>
            </a:r>
            <a:r>
              <a:rPr lang="en-US" b="1" i="1" dirty="0" err="1" smtClean="0">
                <a:solidFill>
                  <a:schemeClr val="bg1"/>
                </a:solidFill>
              </a:rPr>
              <a:t>Herreriano</a:t>
            </a:r>
            <a:r>
              <a:rPr lang="en-US" b="1" i="1" dirty="0" smtClean="0">
                <a:solidFill>
                  <a:schemeClr val="bg1"/>
                </a:solidFill>
              </a:rPr>
              <a:t>”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imgDon Quijote de La Manch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7" y="0"/>
            <a:ext cx="71503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barrio-de-las-letr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gustave-dore-don-quixote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16" y="-1"/>
            <a:ext cx="54356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Don_Quixote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38" y="0"/>
            <a:ext cx="545782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man_of_la_manch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41" y="-25668"/>
            <a:ext cx="6428492" cy="68836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France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52" y="-20811"/>
            <a:ext cx="5157357" cy="68788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3687940774_fdff26d1a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77" y="0"/>
            <a:ext cx="94538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DonQuichot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Alcal_de_Henares_The_fictional_pa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Quijote_and_Sanc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ia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6" y="0"/>
            <a:ext cx="51435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8168" y="2512438"/>
            <a:ext cx="3115395" cy="1143000"/>
          </a:xfrm>
        </p:spPr>
        <p:txBody>
          <a:bodyPr>
            <a:normAutofit/>
          </a:bodyPr>
          <a:lstStyle/>
          <a:p>
            <a:r>
              <a:rPr lang="en-US" sz="6000" b="1" i="1" dirty="0" err="1" smtClean="0">
                <a:solidFill>
                  <a:schemeClr val="bg1"/>
                </a:solidFill>
              </a:rPr>
              <a:t>Barroco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Don_quijot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38" y="66675"/>
            <a:ext cx="54959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Video - Don Quixote (TNT Original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05" y="101599"/>
            <a:ext cx="3711575" cy="67564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p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990" y="-453049"/>
            <a:ext cx="9676990" cy="13184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Felix Lope de Vega </a:t>
            </a:r>
            <a:r>
              <a:rPr lang="en-US" b="1" i="1" dirty="0" err="1" smtClean="0">
                <a:solidFill>
                  <a:schemeClr val="bg1"/>
                </a:solidFill>
              </a:rPr>
              <a:t>Carpio</a:t>
            </a:r>
            <a:r>
              <a:rPr lang="en-US" b="1" i="1" dirty="0" smtClean="0">
                <a:solidFill>
                  <a:schemeClr val="bg1"/>
                </a:solidFill>
              </a:rPr>
              <a:t> (1562-1635)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bado de comba 18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99"/>
            <a:ext cx="9137885" cy="639923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ral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-1"/>
            <a:ext cx="8572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ral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328316" cy="709044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ral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784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to-cor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75" y="0"/>
            <a:ext cx="104947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ral comedias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741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04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41px-Francisco_de_Queve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4619"/>
            <a:ext cx="9144000" cy="124415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 corral de comedi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ral-de-comedias-de-almag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316" y="0"/>
            <a:ext cx="100263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229589236_3504049281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4492"/>
            <a:ext cx="9144000" cy="78404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y_Gabriel_Téllez,_Tirso_de_Mol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333" y="0"/>
            <a:ext cx="6406910" cy="6859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8577" y="1905000"/>
            <a:ext cx="3795423" cy="3795889"/>
          </a:xfrm>
        </p:spPr>
        <p:txBody>
          <a:bodyPr>
            <a:normAutofit/>
          </a:bodyPr>
          <a:lstStyle/>
          <a:p>
            <a:r>
              <a:rPr lang="es-ES_tradnl" sz="5400" b="1" i="1" dirty="0" smtClean="0">
                <a:solidFill>
                  <a:schemeClr val="bg1"/>
                </a:solidFill>
              </a:rPr>
              <a:t>Tirso de Molina</a:t>
            </a:r>
            <a:br>
              <a:rPr lang="es-ES_tradnl" sz="5400" b="1" i="1" dirty="0" smtClean="0">
                <a:solidFill>
                  <a:schemeClr val="bg1"/>
                </a:solidFill>
              </a:rPr>
            </a:br>
            <a:r>
              <a:rPr lang="es-ES_tradnl" sz="4800" b="1" i="1" dirty="0" smtClean="0">
                <a:solidFill>
                  <a:schemeClr val="bg1"/>
                </a:solidFill>
              </a:rPr>
              <a:t>(¿1571?-1648)</a:t>
            </a:r>
            <a:endParaRPr lang="es-ES_tradnl" sz="4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4733_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7" y="6126"/>
            <a:ext cx="4339520" cy="685187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lasaventurasdedonjuan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78" y="0"/>
            <a:ext cx="5181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 descr="trilogioflov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6228" r="-76228"/>
          <a:stretch>
            <a:fillRect/>
          </a:stretch>
        </p:blipFill>
        <p:spPr>
          <a:xfrm>
            <a:off x="-908342" y="274639"/>
            <a:ext cx="11970587" cy="658336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Don Juan De Marco Fr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76" y="14111"/>
            <a:ext cx="6843889" cy="68438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ego_Velazquez_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694"/>
            <a:ext cx="9144000" cy="115099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erva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64" y="-680321"/>
            <a:ext cx="6652931" cy="96769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p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990" y="-220922"/>
            <a:ext cx="9676990" cy="131849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mapa-barr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12"/>
            <a:ext cx="9144000" cy="56832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b="1" i="1" dirty="0" smtClean="0">
                <a:solidFill>
                  <a:schemeClr val="bg1"/>
                </a:solidFill>
              </a:rPr>
              <a:t>El barrio de las letras</a:t>
            </a:r>
            <a:endParaRPr lang="es-ES_tradnl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barrio_letras_entexeira-16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200376" cy="4667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39</Words>
  <Application>Microsoft Macintosh PowerPoint</Application>
  <PresentationFormat>On-screen Show (4:3)</PresentationFormat>
  <Paragraphs>6</Paragraphs>
  <Slides>47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“Herreriano”</vt:lpstr>
      <vt:lpstr>Barroco</vt:lpstr>
      <vt:lpstr>Slide 4</vt:lpstr>
      <vt:lpstr>Slide 5</vt:lpstr>
      <vt:lpstr>Slide 6</vt:lpstr>
      <vt:lpstr>Slide 7</vt:lpstr>
      <vt:lpstr>Slide 8</vt:lpstr>
      <vt:lpstr>El barrio de las letras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Miguel de Cervantes (1547-1616)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Felix Lope de Vega Carpio (1562-1635)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Tirso de Molina (¿1571?-1648)</vt:lpstr>
      <vt:lpstr>Slide 44</vt:lpstr>
      <vt:lpstr>Slide 45</vt:lpstr>
      <vt:lpstr>Slide 46</vt:lpstr>
      <vt:lpstr>Slide 47</vt:lpstr>
    </vt:vector>
  </TitlesOfParts>
  <Company>GVSU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Yancey</dc:creator>
  <cp:lastModifiedBy>Jason Yancey</cp:lastModifiedBy>
  <cp:revision>7</cp:revision>
  <dcterms:created xsi:type="dcterms:W3CDTF">2010-11-11T19:11:26Z</dcterms:created>
  <dcterms:modified xsi:type="dcterms:W3CDTF">2010-11-11T19:55:52Z</dcterms:modified>
</cp:coreProperties>
</file>