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8" r:id="rId8"/>
    <p:sldId id="300" r:id="rId9"/>
    <p:sldId id="296" r:id="rId10"/>
    <p:sldId id="257" r:id="rId11"/>
    <p:sldId id="299" r:id="rId12"/>
    <p:sldId id="295" r:id="rId13"/>
    <p:sldId id="298" r:id="rId14"/>
    <p:sldId id="297" r:id="rId15"/>
    <p:sldId id="265" r:id="rId16"/>
    <p:sldId id="266" r:id="rId17"/>
    <p:sldId id="267" r:id="rId18"/>
    <p:sldId id="268" r:id="rId19"/>
    <p:sldId id="274" r:id="rId20"/>
    <p:sldId id="275" r:id="rId21"/>
    <p:sldId id="276" r:id="rId22"/>
    <p:sldId id="277" r:id="rId23"/>
    <p:sldId id="269" r:id="rId24"/>
    <p:sldId id="271" r:id="rId25"/>
    <p:sldId id="287" r:id="rId26"/>
    <p:sldId id="290" r:id="rId27"/>
    <p:sldId id="272" r:id="rId28"/>
    <p:sldId id="270" r:id="rId29"/>
    <p:sldId id="273" r:id="rId30"/>
    <p:sldId id="280" r:id="rId31"/>
    <p:sldId id="284" r:id="rId32"/>
    <p:sldId id="281" r:id="rId33"/>
    <p:sldId id="294" r:id="rId34"/>
    <p:sldId id="278" r:id="rId35"/>
    <p:sldId id="285" r:id="rId36"/>
    <p:sldId id="293" r:id="rId37"/>
    <p:sldId id="288" r:id="rId38"/>
    <p:sldId id="292" r:id="rId39"/>
    <p:sldId id="283" r:id="rId40"/>
    <p:sldId id="291" r:id="rId41"/>
    <p:sldId id="282" r:id="rId42"/>
    <p:sldId id="289" r:id="rId43"/>
    <p:sldId id="27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65BF-E204-0448-B549-1B3CBFF8F51E}" type="datetimeFigureOut">
              <a:rPr lang="en-US" smtClean="0"/>
              <a:pPr/>
              <a:t>11/16/10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7EBA-0235-664F-B65F-6C44DBD55890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689" y="-1851110"/>
            <a:ext cx="10141155" cy="13501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" y="4946617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</a:rPr>
              <a:t>Pedro </a:t>
            </a:r>
            <a:r>
              <a:rPr lang="en-US" sz="4800" b="1" i="1" dirty="0" err="1" smtClean="0">
                <a:solidFill>
                  <a:schemeClr val="bg1"/>
                </a:solidFill>
              </a:rPr>
              <a:t>Calder</a:t>
            </a:r>
            <a:r>
              <a:rPr lang="en-US" sz="4800" b="1" i="1" dirty="0" err="1" smtClean="0">
                <a:solidFill>
                  <a:schemeClr val="bg1"/>
                </a:solidFill>
              </a:rPr>
              <a:t>ón</a:t>
            </a:r>
            <a:r>
              <a:rPr lang="en-US" sz="4800" b="1" i="1" dirty="0" smtClean="0">
                <a:solidFill>
                  <a:schemeClr val="bg1"/>
                </a:solidFill>
              </a:rPr>
              <a:t> de la </a:t>
            </a:r>
            <a:r>
              <a:rPr lang="en-US" sz="4800" b="1" i="1" dirty="0" err="1" smtClean="0">
                <a:solidFill>
                  <a:schemeClr val="bg1"/>
                </a:solidFill>
              </a:rPr>
              <a:t>Barca</a:t>
            </a:r>
            <a:r>
              <a:rPr lang="en-US" sz="4800" b="1" i="1" dirty="0" smtClean="0">
                <a:solidFill>
                  <a:schemeClr val="bg1"/>
                </a:solidFill>
              </a:rPr>
              <a:t> </a:t>
            </a:r>
            <a:br>
              <a:rPr lang="en-US" sz="4800" b="1" i="1" dirty="0" smtClean="0">
                <a:solidFill>
                  <a:schemeClr val="bg1"/>
                </a:solidFill>
              </a:rPr>
            </a:br>
            <a:r>
              <a:rPr lang="en-US" sz="4800" b="1" i="1" dirty="0" smtClean="0">
                <a:solidFill>
                  <a:schemeClr val="bg1"/>
                </a:solidFill>
              </a:rPr>
              <a:t>(1600-1681)</a:t>
            </a:r>
            <a:endParaRPr lang="en-US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1px-Francisco_de_Queve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4619"/>
            <a:ext cx="9144000" cy="1244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911" y="514715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i="1" dirty="0" smtClean="0">
                <a:solidFill>
                  <a:schemeClr val="bg1"/>
                </a:solidFill>
              </a:rPr>
              <a:t>Francisco de </a:t>
            </a:r>
            <a:r>
              <a:rPr lang="en-US" sz="4800" b="1" i="1" dirty="0" err="1" smtClean="0">
                <a:solidFill>
                  <a:schemeClr val="bg1"/>
                </a:solidFill>
              </a:rPr>
              <a:t>Quevedo</a:t>
            </a:r>
            <a:r>
              <a:rPr lang="en-US" sz="4800" b="1" i="1" dirty="0" smtClean="0">
                <a:solidFill>
                  <a:schemeClr val="bg1"/>
                </a:solidFill>
              </a:rPr>
              <a:t> </a:t>
            </a:r>
            <a:br>
              <a:rPr lang="en-US" sz="4800" b="1" i="1" dirty="0" smtClean="0">
                <a:solidFill>
                  <a:schemeClr val="bg1"/>
                </a:solidFill>
              </a:rPr>
            </a:br>
            <a:r>
              <a:rPr lang="en-US" sz="4800" b="1" i="1" dirty="0" smtClean="0">
                <a:solidFill>
                  <a:schemeClr val="bg1"/>
                </a:solidFill>
              </a:rPr>
              <a:t>(1580-1645)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1px-Francisco_de_Quevedo.jpg"/>
          <p:cNvPicPr>
            <a:picLocks noChangeAspect="1"/>
          </p:cNvPicPr>
          <p:nvPr/>
        </p:nvPicPr>
        <p:blipFill>
          <a:blip r:embed="rId2">
            <a:lum bright="-26000"/>
          </a:blip>
          <a:stretch>
            <a:fillRect/>
          </a:stretch>
        </p:blipFill>
        <p:spPr>
          <a:xfrm>
            <a:off x="0" y="-1234619"/>
            <a:ext cx="9144000" cy="1244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911" y="514715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4800" b="1" i="1" dirty="0" smtClean="0">
                <a:solidFill>
                  <a:schemeClr val="bg1"/>
                </a:solidFill>
              </a:rPr>
              <a:t>Francisco de </a:t>
            </a:r>
            <a:r>
              <a:rPr lang="en-US" sz="4800" b="1" i="1" dirty="0" err="1" smtClean="0">
                <a:solidFill>
                  <a:schemeClr val="bg1"/>
                </a:solidFill>
              </a:rPr>
              <a:t>Quevedo</a:t>
            </a:r>
            <a:r>
              <a:rPr lang="en-US" sz="4800" b="1" i="1" dirty="0" smtClean="0">
                <a:solidFill>
                  <a:schemeClr val="bg1"/>
                </a:solidFill>
              </a:rPr>
              <a:t> </a:t>
            </a:r>
            <a:br>
              <a:rPr lang="en-US" sz="4800" b="1" i="1" dirty="0" smtClean="0">
                <a:solidFill>
                  <a:schemeClr val="bg1"/>
                </a:solidFill>
              </a:rPr>
            </a:br>
            <a:r>
              <a:rPr lang="en-US" sz="4800" b="1" i="1" dirty="0" smtClean="0">
                <a:solidFill>
                  <a:schemeClr val="bg1"/>
                </a:solidFill>
              </a:rPr>
              <a:t>(1580-1645)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extBox 5"/>
          <p:cNvSpPr txBox="1"/>
          <p:nvPr/>
        </p:nvSpPr>
        <p:spPr>
          <a:xfrm>
            <a:off x="1023426" y="1002693"/>
            <a:ext cx="8120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b="1" dirty="0" smtClean="0">
                <a:solidFill>
                  <a:schemeClr val="bg1"/>
                </a:solidFill>
                <a:latin typeface="Impact"/>
              </a:rPr>
              <a:t>CONCEPTISMO</a:t>
            </a:r>
            <a:endParaRPr lang="es-ES_tradnl" sz="9600" b="1" dirty="0">
              <a:solidFill>
                <a:schemeClr val="bg1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1px-Francisco_de_Quevedo.jpg"/>
          <p:cNvPicPr>
            <a:picLocks noChangeAspect="1"/>
          </p:cNvPicPr>
          <p:nvPr/>
        </p:nvPicPr>
        <p:blipFill>
          <a:blip r:embed="rId2">
            <a:lum bright="-28000"/>
          </a:blip>
          <a:stretch>
            <a:fillRect/>
          </a:stretch>
        </p:blipFill>
        <p:spPr>
          <a:xfrm>
            <a:off x="0" y="-1234619"/>
            <a:ext cx="9144000" cy="1244159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00270" y="250673"/>
            <a:ext cx="4843730" cy="54687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Contra don Luis de Góngora y su poesía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Este cíclope, no siciliano,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del microcosmo sí, orbe postrero;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esta antípoda faz, cuyo hemisferio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zona divide en término italiano;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este círculo vivo en todo plano;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 este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</a:rPr>
              <a:t>que, siendo solamente cero,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 le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</a:rPr>
              <a:t>multiplica y parte por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entero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 todo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</a:rPr>
              <a:t>buen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abaquista</a:t>
            </a:r>
            <a:r>
              <a:rPr lang="es-ES_tradnl" sz="2000" b="1" i="1" dirty="0" smtClean="0">
                <a:solidFill>
                  <a:schemeClr val="bg1"/>
                </a:solidFill>
              </a:rPr>
              <a:t> veneciano;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el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minoculo</a:t>
            </a:r>
            <a:r>
              <a:rPr lang="es-ES_tradnl" sz="2000" b="1" i="1" dirty="0" smtClean="0">
                <a:solidFill>
                  <a:schemeClr val="bg1"/>
                </a:solidFill>
              </a:rPr>
              <a:t> sí, mas ciego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vulto</a:t>
            </a:r>
            <a:r>
              <a:rPr lang="es-ES_tradnl" sz="2000" b="1" i="1" dirty="0" smtClean="0">
                <a:solidFill>
                  <a:schemeClr val="bg1"/>
                </a:solidFill>
              </a:rPr>
              <a:t>;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el resquicio barbado de melenas;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 esta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</a:rPr>
              <a:t>cima del vicio y del insulto;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éste, en quien hoy los pedos son sirenas,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 éste</a:t>
            </a:r>
            <a:r>
              <a:rPr lang="es-ES_tradnl" sz="2000" b="1" i="1" dirty="0" smtClean="0">
                <a:solidFill>
                  <a:schemeClr val="bg1"/>
                </a:solidFill>
              </a:rPr>
              <a:t> es el culo, en Góngora y en culto,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 que</a:t>
            </a:r>
            <a:r>
              <a:rPr lang="es-ES_tradnl" sz="2000" b="1" i="1" dirty="0" smtClean="0">
                <a:solidFill>
                  <a:schemeClr val="bg1"/>
                </a:solidFill>
              </a:rPr>
              <a:t> un bujarrón le conociera apenas.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endParaRPr lang="es-ES_tradnl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1px-Francisco_de_Quevedo.jpg"/>
          <p:cNvPicPr>
            <a:picLocks noChangeAspect="1"/>
          </p:cNvPicPr>
          <p:nvPr/>
        </p:nvPicPr>
        <p:blipFill>
          <a:blip r:embed="rId2">
            <a:lum bright="-28000"/>
          </a:blip>
          <a:stretch>
            <a:fillRect/>
          </a:stretch>
        </p:blipFill>
        <p:spPr>
          <a:xfrm>
            <a:off x="0" y="-1234619"/>
            <a:ext cx="9144000" cy="1244159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00270" y="250673"/>
            <a:ext cx="4843730" cy="54687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A una nariz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Érase un hombre a una nariz pegado,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érase una nariz superlativa,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érase una nariz sayón y escriba,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érase un pez espada muy barbado.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/>
            </a:r>
            <a:br>
              <a:rPr lang="es-ES_tradnl" sz="2000" b="1" i="1" dirty="0" smtClean="0">
                <a:solidFill>
                  <a:schemeClr val="bg1"/>
                </a:solidFill>
              </a:rPr>
            </a:br>
            <a:r>
              <a:rPr lang="es-ES_tradnl" sz="2000" b="1" i="1" dirty="0" smtClean="0">
                <a:solidFill>
                  <a:schemeClr val="bg1"/>
                </a:solidFill>
              </a:rPr>
              <a:t>Érase un reloj de sol mal encarado,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érase un alquitara pensativa,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érase un elefante boca arriba,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era Ovidio Nasón mas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narizado</a:t>
            </a:r>
            <a:r>
              <a:rPr lang="es-ES_tradnl" sz="2000" b="1" i="1" dirty="0" smtClean="0">
                <a:solidFill>
                  <a:schemeClr val="bg1"/>
                </a:solidFill>
              </a:rPr>
              <a:t>.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/>
            </a:r>
            <a:br>
              <a:rPr lang="es-ES_tradnl" sz="2000" b="1" i="1" dirty="0" smtClean="0">
                <a:solidFill>
                  <a:schemeClr val="bg1"/>
                </a:solidFill>
              </a:rPr>
            </a:br>
            <a:r>
              <a:rPr lang="es-ES_tradnl" sz="2000" b="1" i="1" dirty="0" smtClean="0">
                <a:solidFill>
                  <a:schemeClr val="bg1"/>
                </a:solidFill>
              </a:rPr>
              <a:t>Érase un espolón de una galera,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érase una pirámide de Egipto,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las doce tribus de narices era.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Érase un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naricísimo</a:t>
            </a:r>
            <a:r>
              <a:rPr lang="es-ES_tradnl" sz="2000" b="1" i="1" dirty="0" smtClean="0">
                <a:solidFill>
                  <a:schemeClr val="bg1"/>
                </a:solidFill>
              </a:rPr>
              <a:t> infinito,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muchísima nariz, nariz tan fiera,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que en la cara de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Anás</a:t>
            </a:r>
            <a:r>
              <a:rPr lang="es-ES_tradnl" sz="2000" b="1" i="1" dirty="0" smtClean="0">
                <a:solidFill>
                  <a:schemeClr val="bg1"/>
                </a:solidFill>
              </a:rPr>
              <a:t> fuera delito.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endParaRPr lang="es-ES_tradnl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go_Velazquez_034.jpg"/>
          <p:cNvPicPr>
            <a:picLocks noChangeAspect="1"/>
          </p:cNvPicPr>
          <p:nvPr/>
        </p:nvPicPr>
        <p:blipFill>
          <a:blip r:embed="rId2">
            <a:lum bright="-22000"/>
          </a:blip>
          <a:stretch>
            <a:fillRect/>
          </a:stretch>
        </p:blipFill>
        <p:spPr>
          <a:xfrm>
            <a:off x="0" y="-1239694"/>
            <a:ext cx="9144000" cy="115099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6182"/>
            <a:ext cx="8229600" cy="57847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Soneto CLXVI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Mientras por competir con tu cabello,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oro bruñido al sol relumbra en vano;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mientras con menosprecio en medio el llano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mira tu blanca frente el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lilio</a:t>
            </a:r>
            <a:r>
              <a:rPr lang="es-ES_tradnl" sz="2000" b="1" i="1" dirty="0" smtClean="0">
                <a:solidFill>
                  <a:schemeClr val="bg1"/>
                </a:solidFill>
              </a:rPr>
              <a:t> bello;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mientras a cada labio, por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cogello</a:t>
            </a:r>
            <a:r>
              <a:rPr lang="es-ES_tradnl" sz="2000" b="1" i="1" dirty="0" smtClean="0">
                <a:solidFill>
                  <a:schemeClr val="bg1"/>
                </a:solidFill>
              </a:rPr>
              <a:t>.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 siguen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</a:rPr>
              <a:t>más ojos que al clavel temprano;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 y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</a:rPr>
              <a:t>mientras triunfa con desdén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lozano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 del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</a:rPr>
              <a:t>luciente cristal tu gentil cuello: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goza cuello, cabello, labio y frente,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 antes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</a:rPr>
              <a:t>que lo que fue en tu edad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dorada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 oro</a:t>
            </a:r>
            <a:r>
              <a:rPr lang="es-ES_tradnl" sz="2000" b="1" i="1" dirty="0" smtClean="0">
                <a:solidFill>
                  <a:schemeClr val="bg1"/>
                </a:solidFill>
              </a:rPr>
              <a:t>,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lilio</a:t>
            </a:r>
            <a:r>
              <a:rPr lang="es-ES_tradnl" sz="2000" b="1" i="1" dirty="0" smtClean="0">
                <a:solidFill>
                  <a:schemeClr val="bg1"/>
                </a:solidFill>
              </a:rPr>
              <a:t>, clavel, cristal luciente,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no sólo en plata o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vïola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troncada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 se</a:t>
            </a:r>
            <a:r>
              <a:rPr lang="es-ES_tradnl" sz="2000" b="1" i="1" dirty="0" smtClean="0">
                <a:solidFill>
                  <a:schemeClr val="bg1"/>
                </a:solidFill>
              </a:rPr>
              <a:t> </a:t>
            </a:r>
            <a:r>
              <a:rPr lang="es-ES_tradnl" sz="2000" b="1" i="1" dirty="0" smtClean="0">
                <a:solidFill>
                  <a:schemeClr val="bg1"/>
                </a:solidFill>
              </a:rPr>
              <a:t>vuelva, mas tú y ello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juntamente 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en</a:t>
            </a:r>
            <a:r>
              <a:rPr lang="es-ES_tradnl" sz="2000" b="1" i="1" dirty="0" smtClean="0">
                <a:solidFill>
                  <a:schemeClr val="bg1"/>
                </a:solidFill>
              </a:rPr>
              <a:t> tierra, en humo, en polvo, en sombra, en nada.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elazqu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3817"/>
            <a:ext cx="9144000" cy="10980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re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0273"/>
            <a:ext cx="9144000" cy="7598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ego_velazquez_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273"/>
            <a:ext cx="9525788" cy="6939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748" y="3983"/>
            <a:ext cx="5092205" cy="6854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Velazquez-pablo-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25" y="-22679"/>
            <a:ext cx="3973909" cy="6880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uto_sacramen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49" y="0"/>
            <a:ext cx="4926265" cy="7102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Retrato_de_Juan_Pareja,_by_Diego_Velázqu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0"/>
            <a:ext cx="5954889" cy="6880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Ladyfromspanishcou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6" y="-16018"/>
            <a:ext cx="5390444" cy="687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Innocent-x-velazqu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16" y="0"/>
            <a:ext cx="5648217" cy="6877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s Hilanderas (The Spiners), 1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255" y="0"/>
            <a:ext cx="102747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s Meninas (Maids of Honor), 1656-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14" y="0"/>
            <a:ext cx="6029091" cy="6871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116714567_a9b605d1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Las Meninas by Velasquez (Prado) 2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458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s Meninas 1856 Diego Velazqu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84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ego_velazquez_bl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795" y="0"/>
            <a:ext cx="51584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fanta_Margar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46" y="0"/>
            <a:ext cx="5376813" cy="6915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02" y="574492"/>
            <a:ext cx="9156302" cy="574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velazquez-spain1961-InfantaMargarita-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3244996" cy="3730128"/>
          </a:xfrm>
          <a:prstGeom prst="rect">
            <a:avLst/>
          </a:prstGeom>
        </p:spPr>
      </p:pic>
      <p:pic>
        <p:nvPicPr>
          <p:cNvPr id="5" name="Picture 4" descr="velazquez-spain1961-SelfPortrat-stamp-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996" y="1417638"/>
            <a:ext cx="3187959" cy="3730128"/>
          </a:xfrm>
          <a:prstGeom prst="rect">
            <a:avLst/>
          </a:prstGeom>
        </p:spPr>
      </p:pic>
      <p:pic>
        <p:nvPicPr>
          <p:cNvPr id="6" name="Picture 5" descr="velazquez-dahomey1971-LasMeninas-medi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628" y="1417637"/>
            <a:ext cx="2882372" cy="3730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01a-Las_meninas_y_un_servidor_(220_x_18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396111" cy="685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3674663391430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56" y="-31320"/>
            <a:ext cx="6550378" cy="7163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JPW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77" y="-8467"/>
            <a:ext cx="6866467" cy="6866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artwork_images_490_178562_juan-dow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82" y="0"/>
            <a:ext cx="5579690" cy="688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las_meni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0"/>
            <a:ext cx="6415792" cy="688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1987-Las_Meni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64" y="0"/>
            <a:ext cx="69964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las-meninas-bob-kessel-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10" y="0"/>
            <a:ext cx="6872111" cy="687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pablo-picasso-las-meni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20" y="-1"/>
            <a:ext cx="5583512" cy="6934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alice_and_las_meninas_greeting_card-p1373333612007613007gqe_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5" y="-931333"/>
            <a:ext cx="8686801" cy="868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utosacramen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893" y="-561126"/>
            <a:ext cx="11383560" cy="790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Las-Menin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362" y="0"/>
            <a:ext cx="5851525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3111774539_4ee02e98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446" y="-9178"/>
            <a:ext cx="6070776" cy="6867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las-meninas-de-equipo-cro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84" y="-41767"/>
            <a:ext cx="6917972" cy="6899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 descr="Las-Meinas_nofl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230" y="3349"/>
            <a:ext cx="5193770" cy="6854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9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45" y="0"/>
            <a:ext cx="105184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070418klplyllic_97.Ies.S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417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go_Velazquez_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9694"/>
            <a:ext cx="9144000" cy="11509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809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4800" b="1" i="1" dirty="0" smtClean="0">
                <a:solidFill>
                  <a:schemeClr val="bg1"/>
                </a:solidFill>
              </a:rPr>
              <a:t>Luis de </a:t>
            </a:r>
            <a:r>
              <a:rPr lang="en-US" sz="4800" b="1" i="1" dirty="0" err="1" smtClean="0">
                <a:solidFill>
                  <a:schemeClr val="bg1"/>
                </a:solidFill>
              </a:rPr>
              <a:t>G</a:t>
            </a:r>
            <a:r>
              <a:rPr lang="en-US" sz="4800" b="1" i="1" dirty="0" err="1" smtClean="0">
                <a:solidFill>
                  <a:schemeClr val="bg1"/>
                </a:solidFill>
              </a:rPr>
              <a:t>óngora</a:t>
            </a:r>
            <a:r>
              <a:rPr 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</a:rPr>
              <a:t>y</a:t>
            </a:r>
            <a:r>
              <a:rPr 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</a:rPr>
              <a:t>Argote</a:t>
            </a:r>
            <a:r>
              <a:rPr lang="en-US" sz="4800" b="1" i="1" dirty="0" smtClean="0">
                <a:solidFill>
                  <a:schemeClr val="bg1"/>
                </a:solidFill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</a:rPr>
            </a:br>
            <a:r>
              <a:rPr lang="en-US" sz="4800" b="1" i="1" dirty="0" smtClean="0">
                <a:solidFill>
                  <a:schemeClr val="bg1"/>
                </a:solidFill>
              </a:rPr>
              <a:t>(1561-1627)</a:t>
            </a:r>
            <a:endParaRPr lang="en-US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go_Velazquez_034.jpg"/>
          <p:cNvPicPr>
            <a:picLocks noChangeAspect="1"/>
          </p:cNvPicPr>
          <p:nvPr/>
        </p:nvPicPr>
        <p:blipFill>
          <a:blip r:embed="rId2">
            <a:lum bright="-26000"/>
          </a:blip>
          <a:stretch>
            <a:fillRect/>
          </a:stretch>
        </p:blipFill>
        <p:spPr>
          <a:xfrm>
            <a:off x="0" y="-1239694"/>
            <a:ext cx="9144000" cy="11509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809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4800" b="1" i="1" dirty="0" smtClean="0">
                <a:solidFill>
                  <a:schemeClr val="bg1"/>
                </a:solidFill>
              </a:rPr>
              <a:t>Luis de </a:t>
            </a:r>
            <a:r>
              <a:rPr lang="en-US" sz="4800" b="1" i="1" dirty="0" err="1" smtClean="0">
                <a:solidFill>
                  <a:schemeClr val="bg1"/>
                </a:solidFill>
              </a:rPr>
              <a:t>G</a:t>
            </a:r>
            <a:r>
              <a:rPr lang="en-US" sz="4800" b="1" i="1" dirty="0" err="1" smtClean="0">
                <a:solidFill>
                  <a:schemeClr val="bg1"/>
                </a:solidFill>
              </a:rPr>
              <a:t>óngora</a:t>
            </a:r>
            <a:r>
              <a:rPr 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</a:rPr>
              <a:t>y</a:t>
            </a:r>
            <a:r>
              <a:rPr 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sz="4800" b="1" i="1" dirty="0" err="1" smtClean="0">
                <a:solidFill>
                  <a:schemeClr val="bg1"/>
                </a:solidFill>
              </a:rPr>
              <a:t>Argote</a:t>
            </a:r>
            <a:r>
              <a:rPr lang="en-US" sz="4800" b="1" i="1" dirty="0" smtClean="0">
                <a:solidFill>
                  <a:schemeClr val="bg1"/>
                </a:solidFill>
              </a:rPr>
              <a:t/>
            </a:r>
            <a:br>
              <a:rPr lang="en-US" sz="4800" b="1" i="1" dirty="0" smtClean="0">
                <a:solidFill>
                  <a:schemeClr val="bg1"/>
                </a:solidFill>
              </a:rPr>
            </a:br>
            <a:r>
              <a:rPr lang="en-US" sz="4800" b="1" i="1" dirty="0" smtClean="0">
                <a:solidFill>
                  <a:schemeClr val="bg1"/>
                </a:solidFill>
              </a:rPr>
              <a:t>(1561-1627)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426" y="1002693"/>
            <a:ext cx="8120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b="1" dirty="0" smtClean="0">
                <a:solidFill>
                  <a:schemeClr val="bg1"/>
                </a:solidFill>
                <a:latin typeface="Impact"/>
              </a:rPr>
              <a:t>CULTERANISMO</a:t>
            </a:r>
            <a:endParaRPr lang="es-ES_tradnl" sz="9600" b="1" dirty="0">
              <a:solidFill>
                <a:schemeClr val="bg1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ego_Velazquez_034.jpg"/>
          <p:cNvPicPr>
            <a:picLocks noChangeAspect="1"/>
          </p:cNvPicPr>
          <p:nvPr/>
        </p:nvPicPr>
        <p:blipFill>
          <a:blip r:embed="rId2">
            <a:lum bright="-22000"/>
          </a:blip>
          <a:stretch>
            <a:fillRect/>
          </a:stretch>
        </p:blipFill>
        <p:spPr>
          <a:xfrm>
            <a:off x="0" y="-1239694"/>
            <a:ext cx="9144000" cy="115099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6182"/>
            <a:ext cx="8229600" cy="5784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A don Francisco de Quevedo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Cierto poeta, en forma peregrina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cuanto devota, se metió a romero,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con quien pudiera bien todo barbero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lavar la más llagada disciplina.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Era su </a:t>
            </a:r>
            <a:r>
              <a:rPr lang="es-ES_tradnl" sz="2000" b="1" i="1" dirty="0" err="1" smtClean="0">
                <a:solidFill>
                  <a:schemeClr val="bg1"/>
                </a:solidFill>
              </a:rPr>
              <a:t>benditísima</a:t>
            </a:r>
            <a:r>
              <a:rPr lang="es-ES_tradnl" sz="2000" b="1" i="1" dirty="0" smtClean="0">
                <a:solidFill>
                  <a:schemeClr val="bg1"/>
                </a:solidFill>
              </a:rPr>
              <a:t> esclavina</a:t>
            </a:r>
            <a:r>
              <a:rPr lang="es-ES_tradnl" sz="2000" b="1" i="1" dirty="0" smtClean="0">
                <a:solidFill>
                  <a:schemeClr val="bg1"/>
                </a:solidFill>
              </a:rPr>
              <a:t>,</a:t>
            </a:r>
            <a:endParaRPr lang="es-ES_tradnl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en </a:t>
            </a:r>
            <a:r>
              <a:rPr lang="es-ES_tradnl" sz="2000" b="1" i="1" dirty="0" smtClean="0">
                <a:solidFill>
                  <a:schemeClr val="bg1"/>
                </a:solidFill>
              </a:rPr>
              <a:t>cuanto suya, de un hermoso cuero</a:t>
            </a:r>
            <a:r>
              <a:rPr lang="es-ES_tradnl" sz="2000" b="1" i="1" dirty="0" smtClean="0">
                <a:solidFill>
                  <a:schemeClr val="bg1"/>
                </a:solidFill>
              </a:rPr>
              <a:t>,</a:t>
            </a:r>
            <a:endParaRPr lang="es-ES_tradnl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su </a:t>
            </a:r>
            <a:r>
              <a:rPr lang="es-ES_tradnl" sz="2000" b="1" i="1" dirty="0" smtClean="0">
                <a:solidFill>
                  <a:schemeClr val="bg1"/>
                </a:solidFill>
              </a:rPr>
              <a:t>báculo timón del más </a:t>
            </a:r>
            <a:r>
              <a:rPr lang="es-ES_tradnl" sz="2000" b="1" i="1" dirty="0" smtClean="0">
                <a:solidFill>
                  <a:schemeClr val="bg1"/>
                </a:solidFill>
              </a:rPr>
              <a:t>zorrero bajel</a:t>
            </a:r>
            <a:r>
              <a:rPr lang="es-ES_tradnl" sz="2000" b="1" i="1" dirty="0" smtClean="0">
                <a:solidFill>
                  <a:schemeClr val="bg1"/>
                </a:solidFill>
              </a:rPr>
              <a:t>, 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que desde el Faro de Cecina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a Brindis, sin hacer agua, </a:t>
            </a:r>
            <a:r>
              <a:rPr lang="es-ES_tradnl" sz="2000" b="1" i="1" dirty="0" smtClean="0">
                <a:solidFill>
                  <a:schemeClr val="bg1"/>
                </a:solidFill>
              </a:rPr>
              <a:t>navega.</a:t>
            </a:r>
            <a:endParaRPr lang="es-ES_tradnl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Este </a:t>
            </a:r>
            <a:r>
              <a:rPr lang="es-ES_tradnl" sz="2000" b="1" i="1" dirty="0" smtClean="0">
                <a:solidFill>
                  <a:schemeClr val="bg1"/>
                </a:solidFill>
              </a:rPr>
              <a:t>sin landre claudicante Roque</a:t>
            </a:r>
            <a:r>
              <a:rPr lang="es-ES_tradnl" sz="2000" b="1" i="1" dirty="0" smtClean="0">
                <a:solidFill>
                  <a:schemeClr val="bg1"/>
                </a:solidFill>
              </a:rPr>
              <a:t>,</a:t>
            </a:r>
            <a:endParaRPr lang="es-ES_tradnl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de </a:t>
            </a:r>
            <a:r>
              <a:rPr lang="es-ES_tradnl" sz="2000" b="1" i="1" dirty="0" smtClean="0">
                <a:solidFill>
                  <a:schemeClr val="bg1"/>
                </a:solidFill>
              </a:rPr>
              <a:t>una venera justamente vano,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 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que en oro engasta, santa insignia, aloque</a:t>
            </a:r>
            <a:r>
              <a:rPr lang="es-ES_tradnl" sz="2000" b="1" i="1" dirty="0" smtClean="0">
                <a:solidFill>
                  <a:schemeClr val="bg1"/>
                </a:solidFill>
              </a:rPr>
              <a:t>,</a:t>
            </a:r>
            <a:endParaRPr lang="es-ES_tradnl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a </a:t>
            </a:r>
            <a:r>
              <a:rPr lang="es-ES_tradnl" sz="2000" b="1" i="1" dirty="0" smtClean="0">
                <a:solidFill>
                  <a:schemeClr val="bg1"/>
                </a:solidFill>
              </a:rPr>
              <a:t>San Trago camina, donde </a:t>
            </a:r>
            <a:r>
              <a:rPr lang="es-ES_tradnl" sz="2000" b="1" i="1" dirty="0" smtClean="0">
                <a:solidFill>
                  <a:schemeClr val="bg1"/>
                </a:solidFill>
              </a:rPr>
              <a:t>llega:</a:t>
            </a:r>
            <a:endParaRPr lang="es-ES_tradnl" sz="2000" b="1" i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s-ES_tradnl" sz="2000" b="1" i="1" dirty="0" smtClean="0">
                <a:solidFill>
                  <a:schemeClr val="bg1"/>
                </a:solidFill>
              </a:rPr>
              <a:t>que </a:t>
            </a:r>
            <a:r>
              <a:rPr lang="es-ES_tradnl" sz="2000" b="1" i="1" dirty="0" smtClean="0">
                <a:solidFill>
                  <a:schemeClr val="bg1"/>
                </a:solidFill>
              </a:rPr>
              <a:t>tanto anda el cojo como el sano.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511</Words>
  <Application>Microsoft Macintosh PowerPoint</Application>
  <PresentationFormat>On-screen Show (4:3)</PresentationFormat>
  <Paragraphs>68</Paragraphs>
  <Slides>43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Pedro Calderón de la Barca  (1600-1681)</vt:lpstr>
      <vt:lpstr>Slide 2</vt:lpstr>
      <vt:lpstr>Slide 3</vt:lpstr>
      <vt:lpstr>Slide 4</vt:lpstr>
      <vt:lpstr>Slide 5</vt:lpstr>
      <vt:lpstr>Slide 6</vt:lpstr>
      <vt:lpstr>Luis de Góngora y Argote (1561-1627)</vt:lpstr>
      <vt:lpstr>Luis de Góngora y Argote (1561-1627)</vt:lpstr>
      <vt:lpstr>Slide 9</vt:lpstr>
      <vt:lpstr>Francisco de Quevedo  (1580-1645)</vt:lpstr>
      <vt:lpstr>Francisco de Quevedo  (1580-1645)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GVSU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Yancey</dc:creator>
  <cp:lastModifiedBy>Jason Yancey</cp:lastModifiedBy>
  <cp:revision>3</cp:revision>
  <dcterms:created xsi:type="dcterms:W3CDTF">2010-11-16T19:17:15Z</dcterms:created>
  <dcterms:modified xsi:type="dcterms:W3CDTF">2010-11-16T22:18:14Z</dcterms:modified>
</cp:coreProperties>
</file>